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71" r:id="rId3"/>
    <p:sldId id="506" r:id="rId4"/>
    <p:sldId id="487" r:id="rId5"/>
    <p:sldId id="507" r:id="rId6"/>
    <p:sldId id="490" r:id="rId7"/>
    <p:sldId id="497" r:id="rId8"/>
    <p:sldId id="499" r:id="rId9"/>
    <p:sldId id="491" r:id="rId10"/>
    <p:sldId id="285" r:id="rId11"/>
    <p:sldId id="500" r:id="rId12"/>
    <p:sldId id="503" r:id="rId13"/>
    <p:sldId id="502" r:id="rId14"/>
    <p:sldId id="504" r:id="rId15"/>
    <p:sldId id="508" r:id="rId16"/>
    <p:sldId id="400" r:id="rId17"/>
  </p:sldIdLst>
  <p:sldSz cx="12192000" cy="6858000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4" autoAdjust="0"/>
    <p:restoredTop sz="94359" autoAdjust="0"/>
  </p:normalViewPr>
  <p:slideViewPr>
    <p:cSldViewPr>
      <p:cViewPr>
        <p:scale>
          <a:sx n="68" d="100"/>
          <a:sy n="68" d="100"/>
        </p:scale>
        <p:origin x="-37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EE280-BFC0-46AD-A903-B4C13612AFB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3D3FE-1205-43B4-8981-F808C9FC0272}">
      <dgm:prSet/>
      <dgm:spPr/>
      <dgm:t>
        <a:bodyPr/>
        <a:lstStyle/>
        <a:p>
          <a:r>
            <a:rPr lang="en-US"/>
            <a:t> University 1</a:t>
          </a:r>
          <a:endParaRPr lang="en-US" dirty="0"/>
        </a:p>
      </dgm:t>
    </dgm:pt>
    <dgm:pt modelId="{60C8D227-19B4-41EA-9C42-9B7308338B95}" type="parTrans" cxnId="{51EB80AA-4264-4A64-B59A-FA6123864762}">
      <dgm:prSet/>
      <dgm:spPr/>
      <dgm:t>
        <a:bodyPr/>
        <a:lstStyle/>
        <a:p>
          <a:endParaRPr lang="en-US"/>
        </a:p>
      </dgm:t>
    </dgm:pt>
    <dgm:pt modelId="{156E7DDA-6BA5-4F5A-A3A1-92F376A25B9D}" type="sibTrans" cxnId="{51EB80AA-4264-4A64-B59A-FA6123864762}">
      <dgm:prSet/>
      <dgm:spPr/>
      <dgm:t>
        <a:bodyPr/>
        <a:lstStyle/>
        <a:p>
          <a:endParaRPr lang="en-US"/>
        </a:p>
      </dgm:t>
    </dgm:pt>
    <dgm:pt modelId="{5ADEBFD6-66D7-479B-9F81-AAD0458BFDF9}">
      <dgm:prSet/>
      <dgm:spPr/>
      <dgm:t>
        <a:bodyPr/>
        <a:lstStyle/>
        <a:p>
          <a:endParaRPr lang="en-US" dirty="0"/>
        </a:p>
      </dgm:t>
    </dgm:pt>
    <dgm:pt modelId="{53D7E708-B009-4596-90E8-19EDD47146E3}" type="parTrans" cxnId="{866E2631-CBA0-476A-BA8F-FBAF1F368B7F}">
      <dgm:prSet/>
      <dgm:spPr/>
      <dgm:t>
        <a:bodyPr/>
        <a:lstStyle/>
        <a:p>
          <a:endParaRPr lang="en-US"/>
        </a:p>
      </dgm:t>
    </dgm:pt>
    <dgm:pt modelId="{B2FBA57D-3326-45B0-95A1-CFCAC5990960}" type="sibTrans" cxnId="{866E2631-CBA0-476A-BA8F-FBAF1F368B7F}">
      <dgm:prSet/>
      <dgm:spPr/>
      <dgm:t>
        <a:bodyPr/>
        <a:lstStyle/>
        <a:p>
          <a:endParaRPr lang="en-US"/>
        </a:p>
      </dgm:t>
    </dgm:pt>
    <dgm:pt modelId="{2C27A1D9-461A-4030-90B6-08976B6775B0}" type="pres">
      <dgm:prSet presAssocID="{035EE280-BFC0-46AD-A903-B4C13612AF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F11B84-6595-4F0D-9A72-10BE7DEBBF3A}" type="pres">
      <dgm:prSet presAssocID="{5ADEBFD6-66D7-479B-9F81-AAD0458BFDF9}" presName="roof" presStyleLbl="dkBgShp" presStyleIdx="0" presStyleCnt="2"/>
      <dgm:spPr/>
      <dgm:t>
        <a:bodyPr/>
        <a:lstStyle/>
        <a:p>
          <a:endParaRPr lang="en-US"/>
        </a:p>
      </dgm:t>
    </dgm:pt>
    <dgm:pt modelId="{DAF5223B-0E13-467D-AE61-7970360A4A9C}" type="pres">
      <dgm:prSet presAssocID="{5ADEBFD6-66D7-479B-9F81-AAD0458BFDF9}" presName="pillars" presStyleCnt="0"/>
      <dgm:spPr/>
    </dgm:pt>
    <dgm:pt modelId="{DEE60525-54E7-4B23-A170-46FF1304C6DE}" type="pres">
      <dgm:prSet presAssocID="{5ADEBFD6-66D7-479B-9F81-AAD0458BFDF9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D0961-D6CE-4D9F-89AD-C87EB0F35D0D}" type="pres">
      <dgm:prSet presAssocID="{5ADEBFD6-66D7-479B-9F81-AAD0458BFDF9}" presName="base" presStyleLbl="dkBgShp" presStyleIdx="1" presStyleCnt="2"/>
      <dgm:spPr/>
    </dgm:pt>
  </dgm:ptLst>
  <dgm:cxnLst>
    <dgm:cxn modelId="{93E6B745-D0AF-4B21-A003-5E2E1A07B2BE}" type="presOf" srcId="{5ADEBFD6-66D7-479B-9F81-AAD0458BFDF9}" destId="{7CF11B84-6595-4F0D-9A72-10BE7DEBBF3A}" srcOrd="0" destOrd="0" presId="urn:microsoft.com/office/officeart/2005/8/layout/hList3"/>
    <dgm:cxn modelId="{51EB80AA-4264-4A64-B59A-FA6123864762}" srcId="{5ADEBFD6-66D7-479B-9F81-AAD0458BFDF9}" destId="{38A3D3FE-1205-43B4-8981-F808C9FC0272}" srcOrd="0" destOrd="0" parTransId="{60C8D227-19B4-41EA-9C42-9B7308338B95}" sibTransId="{156E7DDA-6BA5-4F5A-A3A1-92F376A25B9D}"/>
    <dgm:cxn modelId="{866E2631-CBA0-476A-BA8F-FBAF1F368B7F}" srcId="{035EE280-BFC0-46AD-A903-B4C13612AFBD}" destId="{5ADEBFD6-66D7-479B-9F81-AAD0458BFDF9}" srcOrd="0" destOrd="0" parTransId="{53D7E708-B009-4596-90E8-19EDD47146E3}" sibTransId="{B2FBA57D-3326-45B0-95A1-CFCAC5990960}"/>
    <dgm:cxn modelId="{63586E39-E45B-4C8E-A6F8-09910A2DD719}" type="presOf" srcId="{38A3D3FE-1205-43B4-8981-F808C9FC0272}" destId="{DEE60525-54E7-4B23-A170-46FF1304C6DE}" srcOrd="0" destOrd="0" presId="urn:microsoft.com/office/officeart/2005/8/layout/hList3"/>
    <dgm:cxn modelId="{18029C27-2ABC-42A7-9567-0DB9006AB94D}" type="presOf" srcId="{035EE280-BFC0-46AD-A903-B4C13612AFBD}" destId="{2C27A1D9-461A-4030-90B6-08976B6775B0}" srcOrd="0" destOrd="0" presId="urn:microsoft.com/office/officeart/2005/8/layout/hList3"/>
    <dgm:cxn modelId="{D9373EE4-BF1C-4461-8738-B298835A7BFC}" type="presParOf" srcId="{2C27A1D9-461A-4030-90B6-08976B6775B0}" destId="{7CF11B84-6595-4F0D-9A72-10BE7DEBBF3A}" srcOrd="0" destOrd="0" presId="urn:microsoft.com/office/officeart/2005/8/layout/hList3"/>
    <dgm:cxn modelId="{94570172-7F0A-4508-8A8B-D6992E0D36FE}" type="presParOf" srcId="{2C27A1D9-461A-4030-90B6-08976B6775B0}" destId="{DAF5223B-0E13-467D-AE61-7970360A4A9C}" srcOrd="1" destOrd="0" presId="urn:microsoft.com/office/officeart/2005/8/layout/hList3"/>
    <dgm:cxn modelId="{C9E6048E-606F-4F5A-9740-79AAE8E787D6}" type="presParOf" srcId="{DAF5223B-0E13-467D-AE61-7970360A4A9C}" destId="{DEE60525-54E7-4B23-A170-46FF1304C6DE}" srcOrd="0" destOrd="0" presId="urn:microsoft.com/office/officeart/2005/8/layout/hList3"/>
    <dgm:cxn modelId="{45EB2938-F4A2-4D8E-8916-337540520179}" type="presParOf" srcId="{2C27A1D9-461A-4030-90B6-08976B6775B0}" destId="{AA2D0961-D6CE-4D9F-89AD-C87EB0F35D0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EE280-BFC0-46AD-A903-B4C13612AFB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BCC51-C2B6-443C-A08B-FAE11C87B755}">
      <dgm:prSet/>
      <dgm:spPr/>
      <dgm:t>
        <a:bodyPr/>
        <a:lstStyle/>
        <a:p>
          <a:r>
            <a:rPr lang="en-US" dirty="0"/>
            <a:t>University 2</a:t>
          </a:r>
        </a:p>
      </dgm:t>
    </dgm:pt>
    <dgm:pt modelId="{A5FEDED6-B362-4C48-890A-6DCF9EE566BA}" type="parTrans" cxnId="{2D526921-5568-4493-9209-BBDB9FC19DEF}">
      <dgm:prSet/>
      <dgm:spPr/>
      <dgm:t>
        <a:bodyPr/>
        <a:lstStyle/>
        <a:p>
          <a:endParaRPr lang="en-US"/>
        </a:p>
      </dgm:t>
    </dgm:pt>
    <dgm:pt modelId="{14E712C3-4570-47CA-9575-61D48688FDD2}" type="sibTrans" cxnId="{2D526921-5568-4493-9209-BBDB9FC19DEF}">
      <dgm:prSet/>
      <dgm:spPr/>
      <dgm:t>
        <a:bodyPr/>
        <a:lstStyle/>
        <a:p>
          <a:endParaRPr lang="en-US"/>
        </a:p>
      </dgm:t>
    </dgm:pt>
    <dgm:pt modelId="{9F14073F-E1A7-4EF1-9505-83B378216714}">
      <dgm:prSet/>
      <dgm:spPr/>
      <dgm:t>
        <a:bodyPr/>
        <a:lstStyle/>
        <a:p>
          <a:endParaRPr lang="en-US" dirty="0"/>
        </a:p>
      </dgm:t>
    </dgm:pt>
    <dgm:pt modelId="{6488011E-D766-4BF6-A02A-FEDCCEF76D3D}" type="parTrans" cxnId="{6D39ED3E-FD5A-4B4B-AF30-10090734B76F}">
      <dgm:prSet/>
      <dgm:spPr/>
      <dgm:t>
        <a:bodyPr/>
        <a:lstStyle/>
        <a:p>
          <a:endParaRPr lang="en-US"/>
        </a:p>
      </dgm:t>
    </dgm:pt>
    <dgm:pt modelId="{8493B97D-5844-493D-906C-0E82E8B3500C}" type="sibTrans" cxnId="{6D39ED3E-FD5A-4B4B-AF30-10090734B76F}">
      <dgm:prSet/>
      <dgm:spPr/>
      <dgm:t>
        <a:bodyPr/>
        <a:lstStyle/>
        <a:p>
          <a:endParaRPr lang="en-US"/>
        </a:p>
      </dgm:t>
    </dgm:pt>
    <dgm:pt modelId="{2C27A1D9-461A-4030-90B6-08976B6775B0}" type="pres">
      <dgm:prSet presAssocID="{035EE280-BFC0-46AD-A903-B4C13612AF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2F55-31E4-4D4C-9930-3166D5A19FB2}" type="pres">
      <dgm:prSet presAssocID="{9F14073F-E1A7-4EF1-9505-83B378216714}" presName="roof" presStyleLbl="dkBgShp" presStyleIdx="0" presStyleCnt="2"/>
      <dgm:spPr/>
      <dgm:t>
        <a:bodyPr/>
        <a:lstStyle/>
        <a:p>
          <a:endParaRPr lang="en-US"/>
        </a:p>
      </dgm:t>
    </dgm:pt>
    <dgm:pt modelId="{483CA228-EBA5-4F45-8E2C-B718F76C6989}" type="pres">
      <dgm:prSet presAssocID="{9F14073F-E1A7-4EF1-9505-83B378216714}" presName="pillars" presStyleCnt="0"/>
      <dgm:spPr/>
    </dgm:pt>
    <dgm:pt modelId="{9929345A-B93E-4B77-826E-74A6CF997306}" type="pres">
      <dgm:prSet presAssocID="{9F14073F-E1A7-4EF1-9505-83B378216714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21495-BDFE-435B-86E2-A15D44246248}" type="pres">
      <dgm:prSet presAssocID="{9F14073F-E1A7-4EF1-9505-83B378216714}" presName="base" presStyleLbl="dkBgShp" presStyleIdx="1" presStyleCnt="2"/>
      <dgm:spPr/>
    </dgm:pt>
  </dgm:ptLst>
  <dgm:cxnLst>
    <dgm:cxn modelId="{6D39ED3E-FD5A-4B4B-AF30-10090734B76F}" srcId="{035EE280-BFC0-46AD-A903-B4C13612AFBD}" destId="{9F14073F-E1A7-4EF1-9505-83B378216714}" srcOrd="0" destOrd="0" parTransId="{6488011E-D766-4BF6-A02A-FEDCCEF76D3D}" sibTransId="{8493B97D-5844-493D-906C-0E82E8B3500C}"/>
    <dgm:cxn modelId="{EC667BAF-8BAD-4ACF-9E4F-D4B3DB66C360}" type="presOf" srcId="{9F14073F-E1A7-4EF1-9505-83B378216714}" destId="{2B932F55-31E4-4D4C-9930-3166D5A19FB2}" srcOrd="0" destOrd="0" presId="urn:microsoft.com/office/officeart/2005/8/layout/hList3"/>
    <dgm:cxn modelId="{6A347335-FE40-40A6-A600-B0CCD785AEFF}" type="presOf" srcId="{CF0BCC51-C2B6-443C-A08B-FAE11C87B755}" destId="{9929345A-B93E-4B77-826E-74A6CF997306}" srcOrd="0" destOrd="0" presId="urn:microsoft.com/office/officeart/2005/8/layout/hList3"/>
    <dgm:cxn modelId="{2D526921-5568-4493-9209-BBDB9FC19DEF}" srcId="{9F14073F-E1A7-4EF1-9505-83B378216714}" destId="{CF0BCC51-C2B6-443C-A08B-FAE11C87B755}" srcOrd="0" destOrd="0" parTransId="{A5FEDED6-B362-4C48-890A-6DCF9EE566BA}" sibTransId="{14E712C3-4570-47CA-9575-61D48688FDD2}"/>
    <dgm:cxn modelId="{18029C27-2ABC-42A7-9567-0DB9006AB94D}" type="presOf" srcId="{035EE280-BFC0-46AD-A903-B4C13612AFBD}" destId="{2C27A1D9-461A-4030-90B6-08976B6775B0}" srcOrd="0" destOrd="0" presId="urn:microsoft.com/office/officeart/2005/8/layout/hList3"/>
    <dgm:cxn modelId="{8BA129CC-20BA-4458-A81B-AD23A619818C}" type="presParOf" srcId="{2C27A1D9-461A-4030-90B6-08976B6775B0}" destId="{2B932F55-31E4-4D4C-9930-3166D5A19FB2}" srcOrd="0" destOrd="0" presId="urn:microsoft.com/office/officeart/2005/8/layout/hList3"/>
    <dgm:cxn modelId="{D5DB3735-6159-41BB-BF9E-A0D4AFC70C2A}" type="presParOf" srcId="{2C27A1D9-461A-4030-90B6-08976B6775B0}" destId="{483CA228-EBA5-4F45-8E2C-B718F76C6989}" srcOrd="1" destOrd="0" presId="urn:microsoft.com/office/officeart/2005/8/layout/hList3"/>
    <dgm:cxn modelId="{B7076082-582B-4D50-B097-7A45C40A9E76}" type="presParOf" srcId="{483CA228-EBA5-4F45-8E2C-B718F76C6989}" destId="{9929345A-B93E-4B77-826E-74A6CF997306}" srcOrd="0" destOrd="0" presId="urn:microsoft.com/office/officeart/2005/8/layout/hList3"/>
    <dgm:cxn modelId="{1C93D62F-2793-47C0-9600-FA2A591413E0}" type="presParOf" srcId="{2C27A1D9-461A-4030-90B6-08976B6775B0}" destId="{75621495-BDFE-435B-86E2-A15D4424624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E280-BFC0-46AD-A903-B4C13612AFB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BCC51-C2B6-443C-A08B-FAE11C87B755}">
      <dgm:prSet/>
      <dgm:spPr/>
      <dgm:t>
        <a:bodyPr/>
        <a:lstStyle/>
        <a:p>
          <a:r>
            <a:rPr lang="en-US" dirty="0"/>
            <a:t> </a:t>
          </a:r>
        </a:p>
      </dgm:t>
    </dgm:pt>
    <dgm:pt modelId="{A5FEDED6-B362-4C48-890A-6DCF9EE566BA}" type="parTrans" cxnId="{2D526921-5568-4493-9209-BBDB9FC19DEF}">
      <dgm:prSet/>
      <dgm:spPr/>
      <dgm:t>
        <a:bodyPr/>
        <a:lstStyle/>
        <a:p>
          <a:endParaRPr lang="en-US"/>
        </a:p>
      </dgm:t>
    </dgm:pt>
    <dgm:pt modelId="{14E712C3-4570-47CA-9575-61D48688FDD2}" type="sibTrans" cxnId="{2D526921-5568-4493-9209-BBDB9FC19DEF}">
      <dgm:prSet/>
      <dgm:spPr/>
      <dgm:t>
        <a:bodyPr/>
        <a:lstStyle/>
        <a:p>
          <a:endParaRPr lang="en-US"/>
        </a:p>
      </dgm:t>
    </dgm:pt>
    <dgm:pt modelId="{92BDBFD9-D6E5-4CAE-B8A7-1B1D4B110CD0}">
      <dgm:prSet/>
      <dgm:spPr/>
      <dgm:t>
        <a:bodyPr/>
        <a:lstStyle/>
        <a:p>
          <a:r>
            <a:rPr lang="en-US"/>
            <a:t>…</a:t>
          </a:r>
          <a:endParaRPr lang="en-US" dirty="0"/>
        </a:p>
      </dgm:t>
    </dgm:pt>
    <dgm:pt modelId="{53F0A217-2DAC-478C-B92C-6D6EF3CFC646}" type="parTrans" cxnId="{9064934D-9937-4E31-B3D4-B87220619C59}">
      <dgm:prSet/>
      <dgm:spPr/>
      <dgm:t>
        <a:bodyPr/>
        <a:lstStyle/>
        <a:p>
          <a:endParaRPr lang="en-US"/>
        </a:p>
      </dgm:t>
    </dgm:pt>
    <dgm:pt modelId="{BCCDE6A4-AF79-4B8D-A610-3A68ADD79C6B}" type="sibTrans" cxnId="{9064934D-9937-4E31-B3D4-B87220619C59}">
      <dgm:prSet/>
      <dgm:spPr/>
      <dgm:t>
        <a:bodyPr/>
        <a:lstStyle/>
        <a:p>
          <a:endParaRPr lang="en-US"/>
        </a:p>
      </dgm:t>
    </dgm:pt>
    <dgm:pt modelId="{2C27A1D9-461A-4030-90B6-08976B6775B0}" type="pres">
      <dgm:prSet presAssocID="{035EE280-BFC0-46AD-A903-B4C13612AF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CE423-79C7-4470-ADCD-63A438A25415}" type="pres">
      <dgm:prSet presAssocID="{CF0BCC51-C2B6-443C-A08B-FAE11C87B755}" presName="roof" presStyleLbl="dkBgShp" presStyleIdx="0" presStyleCnt="2" custLinFactNeighborX="-25038" custLinFactNeighborY="-576"/>
      <dgm:spPr/>
      <dgm:t>
        <a:bodyPr/>
        <a:lstStyle/>
        <a:p>
          <a:endParaRPr lang="en-US"/>
        </a:p>
      </dgm:t>
    </dgm:pt>
    <dgm:pt modelId="{36B032F8-78E8-4978-976E-187D0591F162}" type="pres">
      <dgm:prSet presAssocID="{CF0BCC51-C2B6-443C-A08B-FAE11C87B755}" presName="pillars" presStyleCnt="0"/>
      <dgm:spPr/>
    </dgm:pt>
    <dgm:pt modelId="{B17D704B-FE92-4804-ABF3-C694F17116C0}" type="pres">
      <dgm:prSet presAssocID="{CF0BCC51-C2B6-443C-A08B-FAE11C87B755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D2E4F-D327-4549-B8C9-7FB750306E09}" type="pres">
      <dgm:prSet presAssocID="{CF0BCC51-C2B6-443C-A08B-FAE11C87B755}" presName="base" presStyleLbl="dkBgShp" presStyleIdx="1" presStyleCnt="2" custLinFactNeighborY="77937"/>
      <dgm:spPr/>
    </dgm:pt>
  </dgm:ptLst>
  <dgm:cxnLst>
    <dgm:cxn modelId="{9064934D-9937-4E31-B3D4-B87220619C59}" srcId="{CF0BCC51-C2B6-443C-A08B-FAE11C87B755}" destId="{92BDBFD9-D6E5-4CAE-B8A7-1B1D4B110CD0}" srcOrd="0" destOrd="0" parTransId="{53F0A217-2DAC-478C-B92C-6D6EF3CFC646}" sibTransId="{BCCDE6A4-AF79-4B8D-A610-3A68ADD79C6B}"/>
    <dgm:cxn modelId="{2D526921-5568-4493-9209-BBDB9FC19DEF}" srcId="{035EE280-BFC0-46AD-A903-B4C13612AFBD}" destId="{CF0BCC51-C2B6-443C-A08B-FAE11C87B755}" srcOrd="0" destOrd="0" parTransId="{A5FEDED6-B362-4C48-890A-6DCF9EE566BA}" sibTransId="{14E712C3-4570-47CA-9575-61D48688FDD2}"/>
    <dgm:cxn modelId="{18029C27-2ABC-42A7-9567-0DB9006AB94D}" type="presOf" srcId="{035EE280-BFC0-46AD-A903-B4C13612AFBD}" destId="{2C27A1D9-461A-4030-90B6-08976B6775B0}" srcOrd="0" destOrd="0" presId="urn:microsoft.com/office/officeart/2005/8/layout/hList3"/>
    <dgm:cxn modelId="{7DE3C6E6-DCDB-4EA3-99C4-191D0144FFA3}" type="presOf" srcId="{CF0BCC51-C2B6-443C-A08B-FAE11C87B755}" destId="{7F8CE423-79C7-4470-ADCD-63A438A25415}" srcOrd="0" destOrd="0" presId="urn:microsoft.com/office/officeart/2005/8/layout/hList3"/>
    <dgm:cxn modelId="{DD7CA106-BA13-447C-90B0-C51094FD5F1C}" type="presOf" srcId="{92BDBFD9-D6E5-4CAE-B8A7-1B1D4B110CD0}" destId="{B17D704B-FE92-4804-ABF3-C694F17116C0}" srcOrd="0" destOrd="0" presId="urn:microsoft.com/office/officeart/2005/8/layout/hList3"/>
    <dgm:cxn modelId="{6E84FA0D-6E16-4BEB-BB74-4716B5B51C11}" type="presParOf" srcId="{2C27A1D9-461A-4030-90B6-08976B6775B0}" destId="{7F8CE423-79C7-4470-ADCD-63A438A25415}" srcOrd="0" destOrd="0" presId="urn:microsoft.com/office/officeart/2005/8/layout/hList3"/>
    <dgm:cxn modelId="{E1FFCAB6-4E57-416D-ACB0-2FD7CCBE30C3}" type="presParOf" srcId="{2C27A1D9-461A-4030-90B6-08976B6775B0}" destId="{36B032F8-78E8-4978-976E-187D0591F162}" srcOrd="1" destOrd="0" presId="urn:microsoft.com/office/officeart/2005/8/layout/hList3"/>
    <dgm:cxn modelId="{87FB2007-22D1-440B-B436-4A0444FB0158}" type="presParOf" srcId="{36B032F8-78E8-4978-976E-187D0591F162}" destId="{B17D704B-FE92-4804-ABF3-C694F17116C0}" srcOrd="0" destOrd="0" presId="urn:microsoft.com/office/officeart/2005/8/layout/hList3"/>
    <dgm:cxn modelId="{7F1D7BB2-F130-4349-B79A-36BED85BDEC2}" type="presParOf" srcId="{2C27A1D9-461A-4030-90B6-08976B6775B0}" destId="{D6CD2E4F-D327-4549-B8C9-7FB750306E0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89DD6CB-EE04-45D8-B1D3-A3BB39F6E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E59D87-2F9F-413C-ADBD-49E7A3EA60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ECBF28-1775-4DC0-A440-84BC6A9B5EB7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F0DE7D0B-9FBE-480E-B29C-AC5572D17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61B57BE6-0FF2-417D-BA24-B566F826C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713" y="4386877"/>
            <a:ext cx="5608975" cy="415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FEE439-BF7D-42F8-B256-17A68D3D14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278"/>
            <a:ext cx="3038604" cy="46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EB4656-ED01-4C16-BCC1-30028B57D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159" y="8772278"/>
            <a:ext cx="3038604" cy="4623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B25409-5767-4DB8-ABA1-BED4A9B03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02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AE32B473-C4AC-453F-80E0-759029DC7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422E46DE-0387-46CF-858A-483955F48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0922D2C7-4D2D-4FE2-95DD-1F33767AE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97DE1F-246A-498E-B66F-C09B3346C0C7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487D8-B471-42A8-B65E-C5DB46C8B2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0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EB9E3-BE82-4E61-97C3-42F5F986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DA9B-C8BF-4AC0-B66E-774DEA50F075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5DC193-D7CC-443B-898E-D157E9E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51D091-314D-413A-B0F5-EA1EDD0A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BE12-8B56-4634-805C-2828EC3BE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22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2C9085-ADC6-42E1-9857-1F4EB867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B9C5-A1C8-4867-BFF8-B2CCED2711DB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A69AE4-C8D7-473F-9224-B9C99E13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FEE435-5B09-4A9C-8BC9-FFAC68D0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014B-4A4A-41DE-810A-4E5E6623E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7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ED7563-651B-4B97-ABF1-DCB2E036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F91D-6599-498B-B4A5-564E82808BA5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203830-E246-46C1-987B-139146C2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D35FC2-0FA4-4937-8BC0-68DA051B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D00E-6BE0-496C-803E-E16617346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1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2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2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9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11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2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ABAC18-E417-42D4-BE07-CCACA580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28E5-0FA1-4037-85A9-C4EDB565728F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4FF85D-E39D-4FE9-B4AB-9DE944A1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CD78CE-6588-47E6-B7FA-9498FB31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CF2B-0DD9-495D-B7D6-339CE00CA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5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9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7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A591B7-7EC9-42CB-BDAE-557F6155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E4AA-0C3F-48C2-BC53-1B644AF16648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AC553-3756-4561-A9D4-ADB00732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00CEF3-4673-4802-86C2-1EBA4297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C3D7-8930-4F07-891A-0BA468454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8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3A5EB9-3CDE-4756-AFCF-DB2CED0C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94F7-00B6-470B-A2DA-8C32046234CD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42E9318-2F79-4948-A77B-4A49ABDA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9EBA27D-D8DD-4645-997F-D35B9B97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093B-8E85-4898-A3DF-D2CBCADCA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8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CFF8E8D-ED60-43BA-BC94-4FDA254B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A6D1-504E-4B46-A462-746D49EBF27F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6CD0982-3990-4C30-99AB-C0ACB84D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89BA6AE-F3D7-47E3-BA0D-3F2933BA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BFB0-6A10-4DB1-91D3-F6D936A9F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49F63F4-A9DC-477B-BFD9-A1301C47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382F-EFC4-4568-ADC5-D4AF226DFF31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C1790D2-240A-432B-87EA-5F164D00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C2A9C76-7CF8-442D-9894-46B15725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8324-2EB5-4DBA-8832-45FFE333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4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2AAF31D-6DD5-4DD6-A8F2-0DA51DBF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B43B-1896-46E2-A62F-DD9C07745B89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B0AA1B8-E154-448B-8E93-41355C44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211332A-9D7C-4593-8B2A-58540E6A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8548-44C1-4E84-9274-BA456C323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35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AF22E1F-42BE-4CA9-9F86-E322E034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326B-B2A1-45DB-ACAA-ABDC0D1FE902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E503DF-8261-409D-BCAD-04EC5556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8AB350C-98FE-458B-BCA5-EB2C5031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9C77-0C2F-4531-BB2A-FD0F15E02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E95A040-251E-42BE-88AF-D62A5871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BAA6-C10F-411D-9720-CCE40821D617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17EBDCA-31DE-4C5F-B4BC-C11555AB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BAEA480-1727-4F27-B12C-F1EBB5C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34FF-E01A-41DE-9D6F-F277AEFE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3C668A40-090C-49B2-A294-C264C57E5A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F47DC27-1EB2-433C-9838-FCE4B8D633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AD0ED6-F71B-4777-B990-2792ABB17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5459A-CE4A-4A2A-8FD3-7E77A9AD8FF4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E52FA7-5DE0-4B1F-9387-62332DF26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031668-F2E5-4230-B8FA-567E44553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4A723B-991A-4068-B877-B0BF033B4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56C-0482-4D05-95CB-A54A5640906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8F22-0939-4C60-AF6D-18BD6A547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hyperlink" Target="mailto:secretariat@ruforum.org" TargetMode="External"/><Relationship Id="rId7" Type="http://schemas.openxmlformats.org/officeDocument/2006/relationships/hyperlink" Target="http://www.ruforum.org/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log.ruforum.org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twitter.com/ruforumsec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facebook.com/ruforumnetwork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877CB0B0-44D3-4E0D-BC84-87AB694E5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2094411"/>
            <a:ext cx="12000656" cy="1963045"/>
          </a:xfrm>
        </p:spPr>
        <p:txBody>
          <a:bodyPr/>
          <a:lstStyle/>
          <a:p>
            <a:r>
              <a:rPr lang="en-US" sz="4000" b="1" dirty="0"/>
              <a:t>Strengthening Use of Digital Technologies for Agricultural Transformation in </a:t>
            </a:r>
            <a:r>
              <a:rPr lang="en-US" sz="4000" b="1" dirty="0" smtClean="0"/>
              <a:t>Africa: </a:t>
            </a:r>
            <a:r>
              <a:rPr lang="en-US" sz="4000" b="1" dirty="0"/>
              <a:t>African Digital Agriculture </a:t>
            </a:r>
            <a:r>
              <a:rPr lang="en-US" sz="4000" b="1" dirty="0" smtClean="0"/>
              <a:t>Program </a:t>
            </a:r>
            <a:r>
              <a:rPr lang="en-US" sz="4000" b="1" dirty="0"/>
              <a:t>(</a:t>
            </a:r>
            <a:r>
              <a:rPr lang="en-US" sz="4000" b="1" dirty="0" err="1"/>
              <a:t>AfriDAP</a:t>
            </a:r>
            <a:r>
              <a:rPr lang="en-US" sz="4000" b="1" dirty="0"/>
              <a:t>)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D540E0-6A40-42C4-808F-9199BB6FD461}"/>
              </a:ext>
            </a:extLst>
          </p:cNvPr>
          <p:cNvSpPr txBox="1"/>
          <p:nvPr/>
        </p:nvSpPr>
        <p:spPr>
          <a:xfrm>
            <a:off x="0" y="6053634"/>
            <a:ext cx="9176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A38845"/>
                </a:solidFill>
                <a:latin typeface="Calibri Light" panose="020F0302020204030204" pitchFamily="34" charset="0"/>
              </a:rPr>
              <a:t>Date: 22</a:t>
            </a:r>
            <a:r>
              <a:rPr lang="en-US" sz="2200" b="1" baseline="30000" dirty="0">
                <a:solidFill>
                  <a:srgbClr val="A38845"/>
                </a:solidFill>
                <a:latin typeface="Calibri Light" panose="020F0302020204030204" pitchFamily="34" charset="0"/>
              </a:rPr>
              <a:t>nd</a:t>
            </a:r>
            <a:r>
              <a:rPr lang="en-US" sz="2200" b="1" dirty="0">
                <a:solidFill>
                  <a:srgbClr val="A38845"/>
                </a:solidFill>
                <a:latin typeface="Calibri Light" panose="020F0302020204030204" pitchFamily="34" charset="0"/>
              </a:rPr>
              <a:t> March 2019</a:t>
            </a:r>
          </a:p>
          <a:p>
            <a:pPr algn="ctr">
              <a:defRPr/>
            </a:pPr>
            <a:r>
              <a:rPr lang="en-GB" sz="2200" b="1" dirty="0">
                <a:solidFill>
                  <a:srgbClr val="A38845"/>
                </a:solidFill>
                <a:latin typeface="Calibri Light" panose="020F0302020204030204" pitchFamily="34" charset="0"/>
              </a:rPr>
              <a:t>Venue:  </a:t>
            </a:r>
            <a:r>
              <a:rPr lang="en-GB" sz="2200" b="1" dirty="0" err="1" smtClean="0">
                <a:solidFill>
                  <a:srgbClr val="A38845"/>
                </a:solidFill>
                <a:latin typeface="Calibri Light" panose="020F0302020204030204" pitchFamily="34" charset="0"/>
              </a:rPr>
              <a:t>BenGuerir</a:t>
            </a:r>
            <a:r>
              <a:rPr lang="en-GB" sz="2200" b="1" dirty="0" smtClean="0">
                <a:solidFill>
                  <a:srgbClr val="A38845"/>
                </a:solidFill>
                <a:latin typeface="Calibri Light" panose="020F0302020204030204" pitchFamily="34" charset="0"/>
              </a:rPr>
              <a:t>, </a:t>
            </a:r>
            <a:r>
              <a:rPr lang="en-GB" sz="2200" b="1" dirty="0">
                <a:solidFill>
                  <a:srgbClr val="A38845"/>
                </a:solidFill>
                <a:latin typeface="Calibri Light" panose="020F0302020204030204" pitchFamily="34" charset="0"/>
              </a:rPr>
              <a:t>Morocco</a:t>
            </a:r>
            <a:endParaRPr lang="en-US" sz="2200" b="1" dirty="0">
              <a:latin typeface="Calibri Light" panose="020F0302020204030204" pitchFamily="34" charset="0"/>
            </a:endParaRPr>
          </a:p>
        </p:txBody>
      </p:sp>
      <p:grpSp>
        <p:nvGrpSpPr>
          <p:cNvPr id="3076" name="Group 5">
            <a:extLst>
              <a:ext uri="{FF2B5EF4-FFF2-40B4-BE49-F238E27FC236}">
                <a16:creationId xmlns="" xmlns:a16="http://schemas.microsoft.com/office/drawing/2014/main" id="{CFF5AA4B-4550-4A03-8949-7608A71D79B2}"/>
              </a:ext>
            </a:extLst>
          </p:cNvPr>
          <p:cNvGrpSpPr>
            <a:grpSpLocks/>
          </p:cNvGrpSpPr>
          <p:nvPr/>
        </p:nvGrpSpPr>
        <p:grpSpPr bwMode="auto">
          <a:xfrm>
            <a:off x="12700" y="5529263"/>
            <a:ext cx="12192000" cy="146050"/>
            <a:chOff x="1260" y="1080"/>
            <a:chExt cx="9540" cy="180"/>
          </a:xfrm>
        </p:grpSpPr>
        <p:sp>
          <p:nvSpPr>
            <p:cNvPr id="3080" name="Rectangle 3">
              <a:extLst>
                <a:ext uri="{FF2B5EF4-FFF2-40B4-BE49-F238E27FC236}">
                  <a16:creationId xmlns="" xmlns:a16="http://schemas.microsoft.com/office/drawing/2014/main" id="{986E1649-00BB-486D-995D-0D9A23AD8130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1" name="Rectangle 4">
              <a:extLst>
                <a:ext uri="{FF2B5EF4-FFF2-40B4-BE49-F238E27FC236}">
                  <a16:creationId xmlns="" xmlns:a16="http://schemas.microsoft.com/office/drawing/2014/main" id="{B29F3A3E-260D-47AD-A365-E832F5AD4F44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rgbClr val="CC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" name="Rectangle 5">
              <a:extLst>
                <a:ext uri="{FF2B5EF4-FFF2-40B4-BE49-F238E27FC236}">
                  <a16:creationId xmlns="" xmlns:a16="http://schemas.microsoft.com/office/drawing/2014/main" id="{134EDB02-B137-4CB4-AB34-CCDCDE06DE2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3078" name="Picture 4">
            <a:extLst>
              <a:ext uri="{FF2B5EF4-FFF2-40B4-BE49-F238E27FC236}">
                <a16:creationId xmlns="" xmlns:a16="http://schemas.microsoft.com/office/drawing/2014/main" id="{A4427146-229A-4920-8777-DE3EE9318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-49213"/>
            <a:ext cx="122174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25" y="5715000"/>
            <a:ext cx="3151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8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3" y="4057457"/>
            <a:ext cx="1446833" cy="13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61" y="4154232"/>
            <a:ext cx="1843309" cy="13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48" descr="Image result for world bank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16" y="4330272"/>
            <a:ext cx="1740892" cy="9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59625" y="36970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159625" y="41542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159625" y="5344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159625" y="62497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159625" y="6802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5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175D-D726-4058-BB97-777E4FCF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3" y="250104"/>
            <a:ext cx="10972800" cy="1143000"/>
          </a:xfrm>
        </p:spPr>
        <p:txBody>
          <a:bodyPr/>
          <a:lstStyle/>
          <a:p>
            <a:r>
              <a:rPr lang="en-US" dirty="0"/>
              <a:t>Initiative 1: Remote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AED0A-9C88-432D-BAFE-67334173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Outcomes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Develop Remote Sensing Centers of Excellence (Training/Research Programs/Capacity Building)</a:t>
            </a:r>
          </a:p>
          <a:p>
            <a:pPr>
              <a:buFontTx/>
              <a:buChar char="-"/>
            </a:pPr>
            <a:r>
              <a:rPr lang="en-US" dirty="0"/>
              <a:t>Develop Data Science Centers of Excellence </a:t>
            </a:r>
          </a:p>
          <a:p>
            <a:pPr>
              <a:buFontTx/>
              <a:buChar char="-"/>
            </a:pPr>
            <a:r>
              <a:rPr lang="en-US" dirty="0"/>
              <a:t>Locally host Satellite Data and Replicate with Other Countries</a:t>
            </a:r>
          </a:p>
          <a:p>
            <a:pPr>
              <a:buFontTx/>
              <a:buChar char="-"/>
            </a:pPr>
            <a:r>
              <a:rPr lang="en-US" dirty="0"/>
              <a:t>Open Data and Services sharing to speed up research</a:t>
            </a:r>
          </a:p>
          <a:p>
            <a:pPr marL="0" indent="0">
              <a:buNone/>
            </a:pPr>
            <a:r>
              <a:rPr lang="en-US" b="1" dirty="0"/>
              <a:t>Needs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Initial Pilot of the program </a:t>
            </a:r>
          </a:p>
          <a:p>
            <a:pPr>
              <a:buFontTx/>
              <a:buChar char="-"/>
            </a:pPr>
            <a:r>
              <a:rPr lang="en-US" dirty="0"/>
              <a:t>Scale it to more RUFORUM members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E353B12A-8CEC-4BE2-9BA5-5CAA0768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Home">
            <a:extLst>
              <a:ext uri="{FF2B5EF4-FFF2-40B4-BE49-F238E27FC236}">
                <a16:creationId xmlns="" xmlns:a16="http://schemas.microsoft.com/office/drawing/2014/main" id="{5763B0EB-6438-4046-BDF2-DB00C75F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="" xmlns:a16="http://schemas.microsoft.com/office/drawing/2014/main" id="{44FD97EF-2A1A-4B78-8770-D88D352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 descr="Image result for world bank logo">
            <a:extLst>
              <a:ext uri="{FF2B5EF4-FFF2-40B4-BE49-F238E27FC236}">
                <a16:creationId xmlns="" xmlns:a16="http://schemas.microsoft.com/office/drawing/2014/main" id="{537570DB-2E16-4318-B5FF-98EBE507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F22A5C-7BF8-4DDE-8C31-8F027698F75F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D35B1B-A876-443B-A622-8F9F56BD3D9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1267B9-89A4-463D-9977-A2D4856E865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F8345F7-EB9B-4F42-A19A-F8175A26866C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55">
            <a:extLst>
              <a:ext uri="{FF2B5EF4-FFF2-40B4-BE49-F238E27FC236}">
                <a16:creationId xmlns="" xmlns:a16="http://schemas.microsoft.com/office/drawing/2014/main" id="{F5C35B1C-B2B2-479C-9082-58F76EDC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6">
            <a:extLst>
              <a:ext uri="{FF2B5EF4-FFF2-40B4-BE49-F238E27FC236}">
                <a16:creationId xmlns="" xmlns:a16="http://schemas.microsoft.com/office/drawing/2014/main" id="{B9511C7A-4CFA-40B6-BF30-D601642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0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175D-D726-4058-BB97-777E4FCF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3" y="250104"/>
            <a:ext cx="10972800" cy="1143000"/>
          </a:xfrm>
        </p:spPr>
        <p:txBody>
          <a:bodyPr/>
          <a:lstStyle/>
          <a:p>
            <a:r>
              <a:rPr lang="en-US" dirty="0"/>
              <a:t>Initiative 1: Remote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AED0A-9C88-432D-BAFE-67334173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Outcomes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Develop Remote Sensing Centers of Excellence (Training/Research Programs/Capacity Building)</a:t>
            </a:r>
          </a:p>
          <a:p>
            <a:pPr>
              <a:buFontTx/>
              <a:buChar char="-"/>
            </a:pPr>
            <a:r>
              <a:rPr lang="en-US" dirty="0"/>
              <a:t>Locally host Satellite Data and Replicate with Other Countries</a:t>
            </a:r>
          </a:p>
          <a:p>
            <a:pPr>
              <a:buFontTx/>
              <a:buChar char="-"/>
            </a:pPr>
            <a:r>
              <a:rPr lang="en-US" dirty="0"/>
              <a:t>Open Data and Services sharing to speed up research</a:t>
            </a:r>
          </a:p>
          <a:p>
            <a:pPr marL="0" indent="0">
              <a:buNone/>
            </a:pPr>
            <a:r>
              <a:rPr lang="en-US" b="1" dirty="0"/>
              <a:t>Needs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Initial Pilot of the program </a:t>
            </a:r>
          </a:p>
          <a:p>
            <a:pPr>
              <a:buFontTx/>
              <a:buChar char="-"/>
            </a:pPr>
            <a:r>
              <a:rPr lang="en-US" dirty="0"/>
              <a:t>Scale it to more RUFORUM members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E353B12A-8CEC-4BE2-9BA5-5CAA0768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Home">
            <a:extLst>
              <a:ext uri="{FF2B5EF4-FFF2-40B4-BE49-F238E27FC236}">
                <a16:creationId xmlns="" xmlns:a16="http://schemas.microsoft.com/office/drawing/2014/main" id="{5763B0EB-6438-4046-BDF2-DB00C75F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="" xmlns:a16="http://schemas.microsoft.com/office/drawing/2014/main" id="{44FD97EF-2A1A-4B78-8770-D88D352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 descr="Image result for world bank logo">
            <a:extLst>
              <a:ext uri="{FF2B5EF4-FFF2-40B4-BE49-F238E27FC236}">
                <a16:creationId xmlns="" xmlns:a16="http://schemas.microsoft.com/office/drawing/2014/main" id="{537570DB-2E16-4318-B5FF-98EBE507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F22A5C-7BF8-4DDE-8C31-8F027698F75F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D35B1B-A876-443B-A622-8F9F56BD3D9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1267B9-89A4-463D-9977-A2D4856E865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F8345F7-EB9B-4F42-A19A-F8175A26866C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55">
            <a:extLst>
              <a:ext uri="{FF2B5EF4-FFF2-40B4-BE49-F238E27FC236}">
                <a16:creationId xmlns="" xmlns:a16="http://schemas.microsoft.com/office/drawing/2014/main" id="{F5C35B1C-B2B2-479C-9082-58F76EDC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6">
            <a:extLst>
              <a:ext uri="{FF2B5EF4-FFF2-40B4-BE49-F238E27FC236}">
                <a16:creationId xmlns="" xmlns:a16="http://schemas.microsoft.com/office/drawing/2014/main" id="{B9511C7A-4CFA-40B6-BF30-D601642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7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175D-D726-4058-BB97-777E4FCF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3" y="250104"/>
            <a:ext cx="10972800" cy="1143000"/>
          </a:xfrm>
        </p:spPr>
        <p:txBody>
          <a:bodyPr/>
          <a:lstStyle/>
          <a:p>
            <a:r>
              <a:rPr lang="en-US" dirty="0"/>
              <a:t>Data Science</a:t>
            </a:r>
            <a:br>
              <a:rPr lang="en-US" dirty="0"/>
            </a:br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AED0A-9C88-432D-BAFE-67334173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Once we have data</a:t>
            </a:r>
          </a:p>
          <a:p>
            <a:pPr lvl="1"/>
            <a:r>
              <a:rPr lang="en-GB" dirty="0"/>
              <a:t>Need to be able to make sense of it</a:t>
            </a:r>
          </a:p>
          <a:p>
            <a:pPr lvl="1"/>
            <a:r>
              <a:rPr lang="en-GB" dirty="0"/>
              <a:t>Then other questions need to be answered</a:t>
            </a:r>
          </a:p>
          <a:p>
            <a:pPr lvl="2"/>
            <a:r>
              <a:rPr lang="en-GB" dirty="0"/>
              <a:t>What can we do with it? </a:t>
            </a:r>
          </a:p>
          <a:p>
            <a:pPr lvl="2"/>
            <a:r>
              <a:rPr lang="en-GB" dirty="0"/>
              <a:t>What can be shared? </a:t>
            </a:r>
          </a:p>
          <a:p>
            <a:pPr lvl="2"/>
            <a:r>
              <a:rPr lang="en-GB" dirty="0"/>
              <a:t>How do we comply with global rules?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E353B12A-8CEC-4BE2-9BA5-5CAA0768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Home">
            <a:extLst>
              <a:ext uri="{FF2B5EF4-FFF2-40B4-BE49-F238E27FC236}">
                <a16:creationId xmlns="" xmlns:a16="http://schemas.microsoft.com/office/drawing/2014/main" id="{5763B0EB-6438-4046-BDF2-DB00C75F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="" xmlns:a16="http://schemas.microsoft.com/office/drawing/2014/main" id="{44FD97EF-2A1A-4B78-8770-D88D352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 descr="Image result for world bank logo">
            <a:extLst>
              <a:ext uri="{FF2B5EF4-FFF2-40B4-BE49-F238E27FC236}">
                <a16:creationId xmlns="" xmlns:a16="http://schemas.microsoft.com/office/drawing/2014/main" id="{537570DB-2E16-4318-B5FF-98EBE507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F22A5C-7BF8-4DDE-8C31-8F027698F75F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D35B1B-A876-443B-A622-8F9F56BD3D9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1267B9-89A4-463D-9977-A2D4856E865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F8345F7-EB9B-4F42-A19A-F8175A26866C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55">
            <a:extLst>
              <a:ext uri="{FF2B5EF4-FFF2-40B4-BE49-F238E27FC236}">
                <a16:creationId xmlns="" xmlns:a16="http://schemas.microsoft.com/office/drawing/2014/main" id="{F5C35B1C-B2B2-479C-9082-58F76EDC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6">
            <a:extLst>
              <a:ext uri="{FF2B5EF4-FFF2-40B4-BE49-F238E27FC236}">
                <a16:creationId xmlns="" xmlns:a16="http://schemas.microsoft.com/office/drawing/2014/main" id="{B9511C7A-4CFA-40B6-BF30-D601642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175D-D726-4058-BB97-777E4FCF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3" y="250104"/>
            <a:ext cx="10972800" cy="1143000"/>
          </a:xfrm>
        </p:spPr>
        <p:txBody>
          <a:bodyPr/>
          <a:lstStyle/>
          <a:p>
            <a:r>
              <a:rPr lang="en-US" dirty="0"/>
              <a:t>Initiative 2:</a:t>
            </a:r>
            <a:br>
              <a:rPr lang="en-US" dirty="0"/>
            </a:br>
            <a:r>
              <a:rPr lang="en-US" dirty="0"/>
              <a:t>Data Science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AED0A-9C88-432D-BAFE-67334173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Outcomes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 Agriculture Data Science Institute</a:t>
            </a:r>
          </a:p>
          <a:p>
            <a:pPr lvl="1">
              <a:buFontTx/>
              <a:buChar char="-"/>
            </a:pPr>
            <a:r>
              <a:rPr lang="en-US" dirty="0"/>
              <a:t>Training </a:t>
            </a:r>
          </a:p>
          <a:p>
            <a:pPr lvl="1">
              <a:buFontTx/>
              <a:buChar char="-"/>
            </a:pPr>
            <a:r>
              <a:rPr lang="en-US" dirty="0"/>
              <a:t>Research</a:t>
            </a:r>
          </a:p>
          <a:p>
            <a:pPr lvl="1">
              <a:buFontTx/>
              <a:buChar char="-"/>
            </a:pPr>
            <a:r>
              <a:rPr lang="en-US" dirty="0"/>
              <a:t>Policies</a:t>
            </a:r>
          </a:p>
          <a:p>
            <a:pPr lvl="1">
              <a:buFontTx/>
              <a:buChar char="-"/>
            </a:pPr>
            <a:r>
              <a:rPr lang="en-US" dirty="0"/>
              <a:t>Best Practices</a:t>
            </a:r>
          </a:p>
          <a:p>
            <a:pPr marL="0" indent="0">
              <a:buNone/>
            </a:pPr>
            <a:r>
              <a:rPr lang="en-US" b="1" dirty="0"/>
              <a:t>Needs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Initial Pilot of the program </a:t>
            </a:r>
          </a:p>
          <a:p>
            <a:pPr>
              <a:buFontTx/>
              <a:buChar char="-"/>
            </a:pPr>
            <a:r>
              <a:rPr lang="en-US" dirty="0"/>
              <a:t>Scale it to more Countries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E353B12A-8CEC-4BE2-9BA5-5CAA0768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Home">
            <a:extLst>
              <a:ext uri="{FF2B5EF4-FFF2-40B4-BE49-F238E27FC236}">
                <a16:creationId xmlns="" xmlns:a16="http://schemas.microsoft.com/office/drawing/2014/main" id="{5763B0EB-6438-4046-BDF2-DB00C75F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="" xmlns:a16="http://schemas.microsoft.com/office/drawing/2014/main" id="{44FD97EF-2A1A-4B78-8770-D88D352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 descr="Image result for world bank logo">
            <a:extLst>
              <a:ext uri="{FF2B5EF4-FFF2-40B4-BE49-F238E27FC236}">
                <a16:creationId xmlns="" xmlns:a16="http://schemas.microsoft.com/office/drawing/2014/main" id="{537570DB-2E16-4318-B5FF-98EBE507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F22A5C-7BF8-4DDE-8C31-8F027698F75F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D35B1B-A876-443B-A622-8F9F56BD3D9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1267B9-89A4-463D-9977-A2D4856E865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F8345F7-EB9B-4F42-A19A-F8175A26866C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55">
            <a:extLst>
              <a:ext uri="{FF2B5EF4-FFF2-40B4-BE49-F238E27FC236}">
                <a16:creationId xmlns="" xmlns:a16="http://schemas.microsoft.com/office/drawing/2014/main" id="{F5C35B1C-B2B2-479C-9082-58F76EDC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6">
            <a:extLst>
              <a:ext uri="{FF2B5EF4-FFF2-40B4-BE49-F238E27FC236}">
                <a16:creationId xmlns="" xmlns:a16="http://schemas.microsoft.com/office/drawing/2014/main" id="{B9511C7A-4CFA-40B6-BF30-D601642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38662" y="1347365"/>
            <a:ext cx="9145016" cy="38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Calibri Light" panose="020F0302020204030204" pitchFamily="34" charset="0"/>
              </a:rPr>
              <a:t>PILLAR </a:t>
            </a:r>
            <a:r>
              <a:rPr lang="en-US" altLang="en-US" sz="4800" b="1" dirty="0" smtClean="0">
                <a:latin typeface="Calibri Light" panose="020F0302020204030204" pitchFamily="34" charset="0"/>
              </a:rPr>
              <a:t>THREE:</a:t>
            </a:r>
            <a:endParaRPr lang="en-US" altLang="en-US" sz="4800" b="1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altLang="en-US" sz="4800" b="1" dirty="0" smtClean="0">
                <a:latin typeface="Calibri Light" panose="020F0302020204030204" pitchFamily="34" charset="0"/>
              </a:rPr>
              <a:t>DIGITAL INNOVATION AND INCUBATION</a:t>
            </a:r>
            <a:endParaRPr lang="en-US" altLang="en-US" sz="4800" b="1" dirty="0">
              <a:latin typeface="Calibri Light" panose="020F0302020204030204" pitchFamily="34" charset="0"/>
            </a:endParaRPr>
          </a:p>
          <a:p>
            <a:pPr eaLnBrk="1" hangingPunct="1"/>
            <a:endParaRPr lang="en-US" altLang="en-US" sz="2400" b="1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altLang="en-US" sz="2400" b="1" dirty="0">
                <a:latin typeface="Calibri Light" panose="020F0302020204030204" pitchFamily="34" charset="0"/>
              </a:rPr>
              <a:t>This will be mostly address </a:t>
            </a:r>
            <a:r>
              <a:rPr lang="en-US" altLang="en-US" sz="2400" b="1" dirty="0" smtClean="0">
                <a:latin typeface="Calibri Light" panose="020F0302020204030204" pitchFamily="34" charset="0"/>
              </a:rPr>
              <a:t>through the proposed </a:t>
            </a:r>
            <a:r>
              <a:rPr lang="en-US" altLang="en-US" sz="2400" b="1" i="1" dirty="0">
                <a:latin typeface="Calibri Light" panose="020F0302020204030204" pitchFamily="34" charset="0"/>
              </a:rPr>
              <a:t>Accelerating youth innovativeness, entrepreneurship and financial inclusion for Africa’s development </a:t>
            </a:r>
            <a:r>
              <a:rPr lang="en-US" altLang="en-US" sz="2400" b="1" i="1" dirty="0" smtClean="0">
                <a:latin typeface="Calibri Light" panose="020F0302020204030204" pitchFamily="34" charset="0"/>
              </a:rPr>
              <a:t> (AYIF-Africa) </a:t>
            </a:r>
            <a:r>
              <a:rPr lang="en-US" altLang="en-US" sz="2400" b="1" dirty="0" smtClean="0">
                <a:latin typeface="Calibri Light" panose="020F0302020204030204" pitchFamily="34" charset="0"/>
              </a:rPr>
              <a:t>program in workshop session 2 </a:t>
            </a:r>
            <a:endParaRPr lang="en-US" altLang="en-US" sz="4800" b="1" dirty="0">
              <a:latin typeface="Calibri Light" panose="020F0302020204030204" pitchFamily="34" charset="0"/>
            </a:endParaRPr>
          </a:p>
        </p:txBody>
      </p:sp>
      <p:pic>
        <p:nvPicPr>
          <p:cNvPr id="2052" name="Picture 3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127584"/>
            <a:ext cx="7334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1067"/>
            <a:ext cx="1126687" cy="8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8" descr="Image result for world ban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11" name="Rectangle 10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0642" y="11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 flipV="1">
            <a:off x="393700" y="5245100"/>
            <a:ext cx="11664950" cy="90488"/>
            <a:chOff x="1260" y="1080"/>
            <a:chExt cx="9540" cy="180"/>
          </a:xfrm>
        </p:grpSpPr>
        <p:sp>
          <p:nvSpPr>
            <p:cNvPr id="17423" name="Rectangle 3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4" name="Rectangle 4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rgbClr val="CC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Rectangle 5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206500" y="57991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Email Us: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3"/>
              </a:rPr>
              <a:t>secretariat@ruforum.org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660775" y="5800725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Like Us on Facebook: </a:t>
            </a: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ruforumnetwork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6226175" y="5818188"/>
            <a:ext cx="146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Follow Us on Twitter: </a:t>
            </a: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5"/>
              </a:rPr>
              <a:t>ruforumsec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8443913" y="5835650"/>
            <a:ext cx="173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Visit Our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Blog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http://blog.ruforum.org/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10953750" y="5861050"/>
            <a:ext cx="1274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Visit Our Website: </a:t>
            </a: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7"/>
              </a:rPr>
              <a:t>www.ruforum.org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7416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663" y="169863"/>
            <a:ext cx="8218487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 descr="http://santaclausgirls.areavoices.com/files/2011/12/THNAK-YOU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39116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5689600"/>
            <a:ext cx="7397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638" y="5689600"/>
            <a:ext cx="7175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8" y="5732463"/>
            <a:ext cx="630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288" y="5702300"/>
            <a:ext cx="6619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088" y="5797550"/>
            <a:ext cx="6080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0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175D-D726-4058-BB97-777E4FCF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3" y="250104"/>
            <a:ext cx="10972800" cy="1143000"/>
          </a:xfrm>
        </p:spPr>
        <p:txBody>
          <a:bodyPr/>
          <a:lstStyle/>
          <a:p>
            <a:r>
              <a:rPr lang="en-US" dirty="0" smtClean="0"/>
              <a:t>Session Presentation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AED0A-9C88-432D-BAFE-67334173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531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AfriDAP</a:t>
            </a:r>
            <a:r>
              <a:rPr lang="en-US" dirty="0"/>
              <a:t> Model</a:t>
            </a:r>
          </a:p>
          <a:p>
            <a:pPr marL="0" indent="0">
              <a:buNone/>
            </a:pPr>
            <a:r>
              <a:rPr lang="en-US" dirty="0"/>
              <a:t>	Jude </a:t>
            </a:r>
            <a:r>
              <a:rPr lang="en-US" dirty="0" err="1"/>
              <a:t>Thadeus</a:t>
            </a:r>
            <a:r>
              <a:rPr lang="en-US" dirty="0"/>
              <a:t> </a:t>
            </a:r>
            <a:r>
              <a:rPr lang="en-US" dirty="0" smtClean="0"/>
              <a:t>Lubega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Pillar 1: E-learning </a:t>
            </a:r>
            <a:r>
              <a:rPr lang="en-US" dirty="0"/>
              <a:t>and data sharing </a:t>
            </a:r>
          </a:p>
          <a:p>
            <a:pPr marL="0" indent="0">
              <a:buNone/>
            </a:pPr>
            <a:r>
              <a:rPr lang="en-US" dirty="0"/>
              <a:t>	Rafiq EL ALAMI</a:t>
            </a:r>
          </a:p>
          <a:p>
            <a:pPr marL="0" indent="0">
              <a:buNone/>
            </a:pPr>
            <a:r>
              <a:rPr lang="en-US" dirty="0" smtClean="0"/>
              <a:t>Pillar 2 (a): Remote </a:t>
            </a:r>
            <a:r>
              <a:rPr lang="en-US" dirty="0"/>
              <a:t>Sensing</a:t>
            </a:r>
          </a:p>
          <a:p>
            <a:pPr marL="0" indent="0">
              <a:buNone/>
            </a:pPr>
            <a:r>
              <a:rPr lang="en-US" dirty="0"/>
              <a:t>	Ghani Chehbouni</a:t>
            </a:r>
          </a:p>
          <a:p>
            <a:pPr marL="0" indent="0">
              <a:buNone/>
            </a:pPr>
            <a:r>
              <a:rPr lang="en-US" dirty="0" smtClean="0"/>
              <a:t>Pillar 2 (b):Data </a:t>
            </a:r>
            <a:r>
              <a:rPr lang="en-US" dirty="0"/>
              <a:t>Science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Muliaro</a:t>
            </a:r>
            <a:r>
              <a:rPr lang="en-US" dirty="0"/>
              <a:t> </a:t>
            </a:r>
            <a:r>
              <a:rPr lang="en-US" dirty="0" err="1" smtClean="0"/>
              <a:t>Wafula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E353B12A-8CEC-4BE2-9BA5-5CAA0768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Home">
            <a:extLst>
              <a:ext uri="{FF2B5EF4-FFF2-40B4-BE49-F238E27FC236}">
                <a16:creationId xmlns="" xmlns:a16="http://schemas.microsoft.com/office/drawing/2014/main" id="{5763B0EB-6438-4046-BDF2-DB00C75F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="" xmlns:a16="http://schemas.microsoft.com/office/drawing/2014/main" id="{44FD97EF-2A1A-4B78-8770-D88D352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 descr="Image result for world bank logo">
            <a:extLst>
              <a:ext uri="{FF2B5EF4-FFF2-40B4-BE49-F238E27FC236}">
                <a16:creationId xmlns="" xmlns:a16="http://schemas.microsoft.com/office/drawing/2014/main" id="{537570DB-2E16-4318-B5FF-98EBE507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F22A5C-7BF8-4DDE-8C31-8F027698F75F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D35B1B-A876-443B-A622-8F9F56BD3D9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1267B9-89A4-463D-9977-A2D4856E865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F8345F7-EB9B-4F42-A19A-F8175A26866C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55">
            <a:extLst>
              <a:ext uri="{FF2B5EF4-FFF2-40B4-BE49-F238E27FC236}">
                <a16:creationId xmlns="" xmlns:a16="http://schemas.microsoft.com/office/drawing/2014/main" id="{F5C35B1C-B2B2-479C-9082-58F76EDC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56">
            <a:extLst>
              <a:ext uri="{FF2B5EF4-FFF2-40B4-BE49-F238E27FC236}">
                <a16:creationId xmlns="" xmlns:a16="http://schemas.microsoft.com/office/drawing/2014/main" id="{B9511C7A-4CFA-40B6-BF30-D601642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536160" y="2606166"/>
            <a:ext cx="4524760" cy="157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 Light" panose="020F0302020204030204" pitchFamily="34" charset="0"/>
              </a:rPr>
              <a:t>African Digital Agriculture Program (</a:t>
            </a:r>
            <a:r>
              <a:rPr lang="en-US" altLang="en-US" b="1" dirty="0" err="1">
                <a:latin typeface="Calibri Light" panose="020F0302020204030204" pitchFamily="34" charset="0"/>
              </a:rPr>
              <a:t>AfriDAP</a:t>
            </a:r>
            <a:r>
              <a:rPr lang="en-US" altLang="en-US" b="1" dirty="0">
                <a:latin typeface="Calibri Light" panose="020F0302020204030204" pitchFamily="34" charset="0"/>
              </a:rPr>
              <a:t>)  in a Nutshell</a:t>
            </a:r>
          </a:p>
        </p:txBody>
      </p:sp>
      <p:pic>
        <p:nvPicPr>
          <p:cNvPr id="2052" name="Picture 3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127584"/>
            <a:ext cx="7334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1067"/>
            <a:ext cx="1126687" cy="8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8" descr="Image result for world ban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73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0642" y="11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9382884-6DB4-49D3-A279-160955AF5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4339" y="224147"/>
            <a:ext cx="1659731" cy="5681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CB0095-F437-4F04-B94D-470FA6AF0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5480" y="5057835"/>
            <a:ext cx="6326445" cy="11775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923D4D-E568-4064-B549-B0B733186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539" y="753519"/>
            <a:ext cx="3042627" cy="52295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406D47D-0B76-4085-A709-891371533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0375" y="4599614"/>
            <a:ext cx="5355287" cy="9853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BE277699-5755-4215-8409-8059ADDC32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0138" y="2255921"/>
            <a:ext cx="1029911" cy="27484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3D4BAFFE-F6EF-4EA1-AAEC-03F548DDF7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0370" y="2255921"/>
            <a:ext cx="1029911" cy="27484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F0D6E5B-64CC-419B-ABB0-2DC15FFBFD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0603" y="2255921"/>
            <a:ext cx="1029911" cy="27484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578D8F9-A2A1-4394-A8A5-78A6DEF411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2096" y="1277913"/>
            <a:ext cx="4568825" cy="5213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CFF9B88-F6AA-4E22-BF4B-39525F8B9E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7318" y="1802147"/>
            <a:ext cx="4886131" cy="66885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6F4827E-C282-4305-B603-A5D881BC0B22}"/>
              </a:ext>
            </a:extLst>
          </p:cNvPr>
          <p:cNvSpPr txBox="1"/>
          <p:nvPr/>
        </p:nvSpPr>
        <p:spPr>
          <a:xfrm>
            <a:off x="4020329" y="323790"/>
            <a:ext cx="104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Africa</a:t>
            </a:r>
          </a:p>
          <a:p>
            <a:pPr algn="ctr"/>
            <a:r>
              <a:rPr lang="en-US" sz="1000" dirty="0"/>
              <a:t>Agenda 2063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2BEAE1B-0E0C-466C-A9DD-25555FC3D523}"/>
              </a:ext>
            </a:extLst>
          </p:cNvPr>
          <p:cNvSpPr txBox="1"/>
          <p:nvPr/>
        </p:nvSpPr>
        <p:spPr>
          <a:xfrm>
            <a:off x="3611946" y="855959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Regional Outcomes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EC11755-2C0B-4150-AC05-2BD72799CF15}"/>
              </a:ext>
            </a:extLst>
          </p:cNvPr>
          <p:cNvSpPr txBox="1"/>
          <p:nvPr/>
        </p:nvSpPr>
        <p:spPr>
          <a:xfrm>
            <a:off x="3611945" y="1398365"/>
            <a:ext cx="183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National Outcomes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9E79BE4-500F-4A4C-AF21-CED346DCA124}"/>
              </a:ext>
            </a:extLst>
          </p:cNvPr>
          <p:cNvSpPr txBox="1"/>
          <p:nvPr/>
        </p:nvSpPr>
        <p:spPr>
          <a:xfrm>
            <a:off x="2272097" y="1838788"/>
            <a:ext cx="1388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Knowledge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63008A2-FE9F-4DF0-9745-32FCB170E6CD}"/>
              </a:ext>
            </a:extLst>
          </p:cNvPr>
          <p:cNvSpPr txBox="1"/>
          <p:nvPr/>
        </p:nvSpPr>
        <p:spPr>
          <a:xfrm>
            <a:off x="3907508" y="1790199"/>
            <a:ext cx="1388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Ubiquitous</a:t>
            </a:r>
            <a:br>
              <a:rPr lang="en-US" sz="1100" dirty="0"/>
            </a:br>
            <a:r>
              <a:rPr lang="en-US" sz="1100" dirty="0"/>
              <a:t>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Insights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B667D39-3A78-45EA-8331-46FC004DABD2}"/>
              </a:ext>
            </a:extLst>
          </p:cNvPr>
          <p:cNvSpPr txBox="1"/>
          <p:nvPr/>
        </p:nvSpPr>
        <p:spPr>
          <a:xfrm>
            <a:off x="5452705" y="1838788"/>
            <a:ext cx="1388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Startups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Innovations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2F9C525A-F740-4828-A77F-B78544CDE081}"/>
              </a:ext>
            </a:extLst>
          </p:cNvPr>
          <p:cNvGrpSpPr/>
          <p:nvPr/>
        </p:nvGrpSpPr>
        <p:grpSpPr>
          <a:xfrm>
            <a:off x="2811953" y="2345113"/>
            <a:ext cx="3533865" cy="387746"/>
            <a:chOff x="7448657" y="1621213"/>
            <a:chExt cx="3533865" cy="387746"/>
          </a:xfrm>
        </p:grpSpPr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C3CA2877-FC22-449C-A9FC-070FC67AA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48657" y="1631534"/>
              <a:ext cx="260523" cy="3774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86690841-94F9-454C-9A3E-2D418E48C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091768" y="1631534"/>
              <a:ext cx="260523" cy="377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00A68F53-4628-41DE-8D5B-54E33100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721999" y="1621213"/>
              <a:ext cx="260523" cy="37742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DD9E5CD-444C-495D-9290-D75E525597DC}"/>
              </a:ext>
            </a:extLst>
          </p:cNvPr>
          <p:cNvGrpSpPr/>
          <p:nvPr/>
        </p:nvGrpSpPr>
        <p:grpSpPr>
          <a:xfrm>
            <a:off x="2811952" y="4708169"/>
            <a:ext cx="3533865" cy="387746"/>
            <a:chOff x="7448656" y="3984269"/>
            <a:chExt cx="3533865" cy="387746"/>
          </a:xfrm>
        </p:grpSpPr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B0A2861B-E2CA-431D-A17A-9C77D9790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48656" y="3994590"/>
              <a:ext cx="260523" cy="37742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9F32BA47-0206-47B2-A87D-A2117DE1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091767" y="3994590"/>
              <a:ext cx="260523" cy="37742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79025286-DD91-451B-8B1B-38BAEFA2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721998" y="3984269"/>
              <a:ext cx="260523" cy="377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4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49540" y="505444"/>
            <a:ext cx="5842055" cy="9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 dirty="0"/>
              <a:t>Possible projects </a:t>
            </a:r>
            <a:r>
              <a:rPr lang="en-US" sz="3200" b="1" dirty="0" smtClean="0"/>
              <a:t>interventions  </a:t>
            </a:r>
            <a:r>
              <a:rPr lang="en-US" sz="3200" b="1" dirty="0"/>
              <a:t>along the thematic areas</a:t>
            </a:r>
          </a:p>
          <a:p>
            <a:pPr eaLnBrk="1" hangingPunct="1"/>
            <a:endParaRPr lang="en-US" altLang="en-US" sz="3200" b="1" dirty="0">
              <a:latin typeface="Calibri Light" panose="020F0302020204030204" pitchFamily="34" charset="0"/>
            </a:endParaRPr>
          </a:p>
        </p:txBody>
      </p:sp>
      <p:pic>
        <p:nvPicPr>
          <p:cNvPr id="2052" name="Picture 3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127584"/>
            <a:ext cx="7334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1067"/>
            <a:ext cx="1126687" cy="8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8" descr="Image result for world ban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11" name="Rectangle 10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0642" y="11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11973" t="7703" r="15428"/>
          <a:stretch/>
        </p:blipFill>
        <p:spPr>
          <a:xfrm>
            <a:off x="63280" y="1497113"/>
            <a:ext cx="5760640" cy="4578390"/>
          </a:xfrm>
          <a:prstGeom prst="rect">
            <a:avLst/>
          </a:prstGeom>
        </p:spPr>
      </p:pic>
      <p:sp>
        <p:nvSpPr>
          <p:cNvPr id="2053" name="TextBox 2052"/>
          <p:cNvSpPr txBox="1"/>
          <p:nvPr/>
        </p:nvSpPr>
        <p:spPr>
          <a:xfrm>
            <a:off x="6096000" y="2150598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Technology-mediated training for digital skills development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platform </a:t>
            </a:r>
            <a:r>
              <a:rPr lang="en-US" dirty="0" smtClean="0"/>
              <a:t>for information and knowledge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Nurturing digital agriculture, innovations and enterprises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Access to affordable use of fertilizer to small holder farmer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Policy harmonization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38662" y="2123725"/>
            <a:ext cx="9145016" cy="30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Calibri Light" panose="020F0302020204030204" pitchFamily="34" charset="0"/>
              </a:rPr>
              <a:t>PILLAR ONE:</a:t>
            </a:r>
          </a:p>
          <a:p>
            <a:pPr eaLnBrk="1" hangingPunct="1"/>
            <a:r>
              <a:rPr lang="en-US" altLang="en-US" sz="4800" b="1" dirty="0">
                <a:latin typeface="Calibri Light" panose="020F0302020204030204" pitchFamily="34" charset="0"/>
              </a:rPr>
              <a:t>Digital Learning and Sharing Technologies for Agriculture</a:t>
            </a:r>
          </a:p>
          <a:p>
            <a:pPr eaLnBrk="1" hangingPunct="1"/>
            <a:endParaRPr lang="en-US" altLang="en-US" sz="4800" b="1" dirty="0">
              <a:latin typeface="Calibri Light" panose="020F0302020204030204" pitchFamily="34" charset="0"/>
            </a:endParaRPr>
          </a:p>
        </p:txBody>
      </p:sp>
      <p:pic>
        <p:nvPicPr>
          <p:cNvPr id="2052" name="Picture 3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8" descr="Image result for world ban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11" name="Rectangle 10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0642" y="11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175D-D726-4058-BB97-777E4FCF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AED0A-9C88-432D-BAFE-67334173C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University are fully digital or Offer digital learning programs in Africa?</a:t>
            </a:r>
          </a:p>
          <a:p>
            <a:r>
              <a:rPr lang="en-US" dirty="0"/>
              <a:t>How many </a:t>
            </a:r>
          </a:p>
          <a:p>
            <a:pPr lvl="1"/>
            <a:r>
              <a:rPr lang="en-US" dirty="0"/>
              <a:t>Universities are offering a Master in “ Agriculture Topic A”?</a:t>
            </a:r>
          </a:p>
          <a:p>
            <a:pPr lvl="1"/>
            <a:r>
              <a:rPr lang="en-US" dirty="0"/>
              <a:t>Students are Enrolled in Masters/PhD in Agriculture?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No other way but “sharing courses”… </a:t>
            </a:r>
          </a:p>
          <a:p>
            <a:pPr lvl="1"/>
            <a:r>
              <a:rPr lang="en-US" dirty="0"/>
              <a:t>Simple Math </a:t>
            </a:r>
          </a:p>
          <a:p>
            <a:pPr lvl="2"/>
            <a:r>
              <a:rPr lang="en-US" dirty="0"/>
              <a:t>8 Months per MOOC </a:t>
            </a:r>
          </a:p>
          <a:p>
            <a:pPr lvl="2"/>
            <a:r>
              <a:rPr lang="en-US" dirty="0"/>
              <a:t>18 courses per Master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0">
            <a:extLst>
              <a:ext uri="{FF2B5EF4-FFF2-40B4-BE49-F238E27FC236}">
                <a16:creationId xmlns="" xmlns:a16="http://schemas.microsoft.com/office/drawing/2014/main" id="{E353B12A-8CEC-4BE2-9BA5-5CAA07681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Home">
            <a:extLst>
              <a:ext uri="{FF2B5EF4-FFF2-40B4-BE49-F238E27FC236}">
                <a16:creationId xmlns="" xmlns:a16="http://schemas.microsoft.com/office/drawing/2014/main" id="{5763B0EB-6438-4046-BDF2-DB00C75F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>
            <a:extLst>
              <a:ext uri="{FF2B5EF4-FFF2-40B4-BE49-F238E27FC236}">
                <a16:creationId xmlns="" xmlns:a16="http://schemas.microsoft.com/office/drawing/2014/main" id="{44FD97EF-2A1A-4B78-8770-D88D352C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8" descr="Image result for world bank logo">
            <a:extLst>
              <a:ext uri="{FF2B5EF4-FFF2-40B4-BE49-F238E27FC236}">
                <a16:creationId xmlns="" xmlns:a16="http://schemas.microsoft.com/office/drawing/2014/main" id="{537570DB-2E16-4318-B5FF-98EBE507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F22A5C-7BF8-4DDE-8C31-8F027698F75F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CD35B1B-A876-443B-A622-8F9F56BD3D9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1267B9-89A4-463D-9977-A2D4856E865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F8345F7-EB9B-4F42-A19A-F8175A26866C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55">
            <a:extLst>
              <a:ext uri="{FF2B5EF4-FFF2-40B4-BE49-F238E27FC236}">
                <a16:creationId xmlns="" xmlns:a16="http://schemas.microsoft.com/office/drawing/2014/main" id="{F5C35B1C-B2B2-479C-9082-58F76EDC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6">
            <a:extLst>
              <a:ext uri="{FF2B5EF4-FFF2-40B4-BE49-F238E27FC236}">
                <a16:creationId xmlns="" xmlns:a16="http://schemas.microsoft.com/office/drawing/2014/main" id="{B9511C7A-4CFA-40B6-BF30-D6016421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628DCAE1-4E3C-4478-B81D-C9D4C2C2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University Initiative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DB326DD6-0EA0-433E-B5CF-531F01BB4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6575" y="1484784"/>
            <a:ext cx="5410025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Build Online Course Development Capacity of the university</a:t>
            </a:r>
          </a:p>
          <a:p>
            <a:pPr>
              <a:buFontTx/>
              <a:buChar char="-"/>
            </a:pPr>
            <a:r>
              <a:rPr lang="en-US" dirty="0"/>
              <a:t>Produce a MOOC about “Digital and Agriculture”</a:t>
            </a:r>
          </a:p>
          <a:p>
            <a:pPr>
              <a:buFontTx/>
              <a:buChar char="-"/>
            </a:pPr>
            <a:r>
              <a:rPr lang="en-US" dirty="0"/>
              <a:t>Implement Management Systems and Course delivery systems</a:t>
            </a:r>
          </a:p>
          <a:p>
            <a:pPr>
              <a:buFontTx/>
              <a:buChar char="-"/>
            </a:pPr>
            <a:r>
              <a:rPr lang="en-US" dirty="0"/>
              <a:t>Share the course and select information through the Knowledge Hub</a:t>
            </a:r>
          </a:p>
          <a:p>
            <a:pPr marL="0" indent="0">
              <a:buNone/>
            </a:pPr>
            <a:r>
              <a:rPr lang="en-US" b="1" dirty="0"/>
              <a:t>Needs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Pilot the program for 6 universities </a:t>
            </a:r>
          </a:p>
          <a:p>
            <a:pPr>
              <a:buFontTx/>
              <a:buChar char="-"/>
            </a:pPr>
            <a:r>
              <a:rPr lang="en-US" dirty="0"/>
              <a:t>Scale it to more RUFORUM members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54E7DE12-547B-460A-96D2-2C976CA66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460200"/>
              </p:ext>
            </p:extLst>
          </p:nvPr>
        </p:nvGraphicFramePr>
        <p:xfrm>
          <a:off x="839416" y="4191813"/>
          <a:ext cx="1368152" cy="146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879E4773-412A-4610-B467-2CA80F9F4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595460"/>
              </p:ext>
            </p:extLst>
          </p:nvPr>
        </p:nvGraphicFramePr>
        <p:xfrm>
          <a:off x="2352869" y="4180495"/>
          <a:ext cx="1368152" cy="146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A36E4621-7013-4D4F-8186-DADF6A339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890117"/>
              </p:ext>
            </p:extLst>
          </p:nvPr>
        </p:nvGraphicFramePr>
        <p:xfrm>
          <a:off x="3875102" y="4191813"/>
          <a:ext cx="1368152" cy="146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8AA5EA-4106-4BEE-A359-5C5CBB1CE1A5}"/>
              </a:ext>
            </a:extLst>
          </p:cNvPr>
          <p:cNvSpPr/>
          <p:nvPr/>
        </p:nvSpPr>
        <p:spPr>
          <a:xfrm>
            <a:off x="891277" y="3078879"/>
            <a:ext cx="4291335" cy="52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 Hub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="" xmlns:a16="http://schemas.microsoft.com/office/drawing/2014/main" id="{2021685A-C669-4739-81EC-0E1988BA8B83}"/>
              </a:ext>
            </a:extLst>
          </p:cNvPr>
          <p:cNvSpPr/>
          <p:nvPr/>
        </p:nvSpPr>
        <p:spPr>
          <a:xfrm>
            <a:off x="1410112" y="3622794"/>
            <a:ext cx="242568" cy="52426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E8645A0-F47A-4B76-B378-5A4CB11361B9}"/>
              </a:ext>
            </a:extLst>
          </p:cNvPr>
          <p:cNvSpPr/>
          <p:nvPr/>
        </p:nvSpPr>
        <p:spPr>
          <a:xfrm>
            <a:off x="847319" y="1965945"/>
            <a:ext cx="1368153" cy="52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 Students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2B0F176-8675-403B-ACDA-1444559B015F}"/>
              </a:ext>
            </a:extLst>
          </p:cNvPr>
          <p:cNvSpPr/>
          <p:nvPr/>
        </p:nvSpPr>
        <p:spPr>
          <a:xfrm>
            <a:off x="2284549" y="1977263"/>
            <a:ext cx="1368153" cy="52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</a:t>
            </a:r>
          </a:p>
          <a:p>
            <a:pPr algn="ctr"/>
            <a:r>
              <a:rPr lang="en-US" dirty="0"/>
              <a:t>Researchers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918D208-065B-4DBB-80BA-6C15C0DF0402}"/>
              </a:ext>
            </a:extLst>
          </p:cNvPr>
          <p:cNvSpPr/>
          <p:nvPr/>
        </p:nvSpPr>
        <p:spPr>
          <a:xfrm>
            <a:off x="3792027" y="1975326"/>
            <a:ext cx="1368153" cy="52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25" name="Arrow: Up-Down 24">
            <a:extLst>
              <a:ext uri="{FF2B5EF4-FFF2-40B4-BE49-F238E27FC236}">
                <a16:creationId xmlns="" xmlns:a16="http://schemas.microsoft.com/office/drawing/2014/main" id="{77C6832E-E029-49B2-97F7-2E54EB6C31B2}"/>
              </a:ext>
            </a:extLst>
          </p:cNvPr>
          <p:cNvSpPr/>
          <p:nvPr/>
        </p:nvSpPr>
        <p:spPr>
          <a:xfrm>
            <a:off x="2915661" y="3633656"/>
            <a:ext cx="242568" cy="52426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="" xmlns:a16="http://schemas.microsoft.com/office/drawing/2014/main" id="{9EAF8E88-F2A7-4EBD-9597-5ACC9466C345}"/>
              </a:ext>
            </a:extLst>
          </p:cNvPr>
          <p:cNvSpPr/>
          <p:nvPr/>
        </p:nvSpPr>
        <p:spPr>
          <a:xfrm>
            <a:off x="4367760" y="3642110"/>
            <a:ext cx="242568" cy="52426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-Down 26">
            <a:extLst>
              <a:ext uri="{FF2B5EF4-FFF2-40B4-BE49-F238E27FC236}">
                <a16:creationId xmlns="" xmlns:a16="http://schemas.microsoft.com/office/drawing/2014/main" id="{E506CEEA-939E-4B06-86B1-ACFEB1F90C00}"/>
              </a:ext>
            </a:extLst>
          </p:cNvPr>
          <p:cNvSpPr/>
          <p:nvPr/>
        </p:nvSpPr>
        <p:spPr>
          <a:xfrm>
            <a:off x="4367760" y="2501523"/>
            <a:ext cx="242568" cy="52426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="" xmlns:a16="http://schemas.microsoft.com/office/drawing/2014/main" id="{1DB5791D-BCE8-466D-94D1-287980E492CA}"/>
              </a:ext>
            </a:extLst>
          </p:cNvPr>
          <p:cNvSpPr/>
          <p:nvPr/>
        </p:nvSpPr>
        <p:spPr>
          <a:xfrm>
            <a:off x="2910184" y="2528071"/>
            <a:ext cx="242568" cy="52426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-Down 28">
            <a:extLst>
              <a:ext uri="{FF2B5EF4-FFF2-40B4-BE49-F238E27FC236}">
                <a16:creationId xmlns="" xmlns:a16="http://schemas.microsoft.com/office/drawing/2014/main" id="{B925727B-5B4E-4001-B1C5-E535EF87BAFA}"/>
              </a:ext>
            </a:extLst>
          </p:cNvPr>
          <p:cNvSpPr/>
          <p:nvPr/>
        </p:nvSpPr>
        <p:spPr>
          <a:xfrm>
            <a:off x="1402208" y="2511704"/>
            <a:ext cx="242568" cy="52426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0">
            <a:extLst>
              <a:ext uri="{FF2B5EF4-FFF2-40B4-BE49-F238E27FC236}">
                <a16:creationId xmlns="" xmlns:a16="http://schemas.microsoft.com/office/drawing/2014/main" id="{50B1AFF3-2A58-4266-A8F2-37F98220326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8" descr="Home">
            <a:extLst>
              <a:ext uri="{FF2B5EF4-FFF2-40B4-BE49-F238E27FC236}">
                <a16:creationId xmlns="" xmlns:a16="http://schemas.microsoft.com/office/drawing/2014/main" id="{8A5456A6-BFA9-4C47-B339-4E76BF82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51796"/>
            <a:ext cx="733425" cy="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0">
            <a:extLst>
              <a:ext uri="{FF2B5EF4-FFF2-40B4-BE49-F238E27FC236}">
                <a16:creationId xmlns="" xmlns:a16="http://schemas.microsoft.com/office/drawing/2014/main" id="{136373FC-3CB9-481F-AC36-8024A571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97780"/>
            <a:ext cx="1126687" cy="10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8" descr="Image result for world bank logo">
            <a:extLst>
              <a:ext uri="{FF2B5EF4-FFF2-40B4-BE49-F238E27FC236}">
                <a16:creationId xmlns="" xmlns:a16="http://schemas.microsoft.com/office/drawing/2014/main" id="{9D6592EC-4625-4FA2-B1B3-428FF607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D88B120-0C44-4782-BDFE-4B138D46C5A9}"/>
              </a:ext>
            </a:extLst>
          </p:cNvPr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0B8FCF3-1E6C-4CFC-AB80-BB24040F9AAF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4A6F2C21-1C7C-40C6-900D-5CD05923B983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6252D3A4-08C3-4451-967A-6C957130C7B9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0" name="Rectangle 55">
            <a:extLst>
              <a:ext uri="{FF2B5EF4-FFF2-40B4-BE49-F238E27FC236}">
                <a16:creationId xmlns="" xmlns:a16="http://schemas.microsoft.com/office/drawing/2014/main" id="{D99EFD6B-81C5-4975-84F0-6F07F8BF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56">
            <a:extLst>
              <a:ext uri="{FF2B5EF4-FFF2-40B4-BE49-F238E27FC236}">
                <a16:creationId xmlns="" xmlns:a16="http://schemas.microsoft.com/office/drawing/2014/main" id="{FA885018-B278-4627-8D91-E9E6CC21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8" y="149914"/>
            <a:ext cx="1980250" cy="6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38662" y="2123725"/>
            <a:ext cx="9145016" cy="30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Calibri Light" panose="020F0302020204030204" pitchFamily="34" charset="0"/>
              </a:rPr>
              <a:t>PILLAR TWO:</a:t>
            </a:r>
          </a:p>
          <a:p>
            <a:pPr eaLnBrk="1" hangingPunct="1"/>
            <a:r>
              <a:rPr lang="en-US" altLang="en-US" sz="4800" b="1" dirty="0">
                <a:latin typeface="Calibri Light" panose="020F0302020204030204" pitchFamily="34" charset="0"/>
              </a:rPr>
              <a:t>DATA SCIENCE DEVELOPMENT</a:t>
            </a:r>
          </a:p>
          <a:p>
            <a:pPr eaLnBrk="1" hangingPunct="1"/>
            <a:endParaRPr lang="en-US" altLang="en-US" sz="2400" b="1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altLang="en-US" sz="2400" b="1" dirty="0">
                <a:latin typeface="Calibri Light" panose="020F0302020204030204" pitchFamily="34" charset="0"/>
              </a:rPr>
              <a:t>1- Remote Sensing and Data Science</a:t>
            </a:r>
          </a:p>
          <a:p>
            <a:pPr eaLnBrk="1" hangingPunct="1"/>
            <a:r>
              <a:rPr lang="en-US" altLang="en-US" sz="2400" b="1" dirty="0">
                <a:latin typeface="Calibri Light" panose="020F0302020204030204" pitchFamily="34" charset="0"/>
              </a:rPr>
              <a:t>2- Data Science Policy</a:t>
            </a:r>
          </a:p>
          <a:p>
            <a:pPr eaLnBrk="1" hangingPunct="1"/>
            <a:endParaRPr lang="en-US" altLang="en-US" sz="4800" b="1" dirty="0">
              <a:latin typeface="Calibri Light" panose="020F0302020204030204" pitchFamily="34" charset="0"/>
            </a:endParaRPr>
          </a:p>
        </p:txBody>
      </p:sp>
      <p:pic>
        <p:nvPicPr>
          <p:cNvPr id="2052" name="Picture 3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" y="127584"/>
            <a:ext cx="7334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8" y="-1067"/>
            <a:ext cx="1126687" cy="8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8" descr="Image result for world ban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69" y="119483"/>
            <a:ext cx="1199476" cy="6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1461" y="933373"/>
            <a:ext cx="2009775" cy="219075"/>
            <a:chOff x="1260" y="1080"/>
            <a:chExt cx="9540" cy="180"/>
          </a:xfrm>
        </p:grpSpPr>
        <p:sp>
          <p:nvSpPr>
            <p:cNvPr id="11" name="Rectangle 10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0642" y="11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B3FEB-4825-49FB-BDC8-D38AE2BF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802955"/>
            <a:ext cx="5696161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Initiative 1: Remote Sensing 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AADD57-37AA-4CEE-B0C5-5629C1E5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8281" r="-6" b="11793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308D05-13D1-43C0-A737-411B400D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750" r="3" b="3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09C30D-FA53-425C-B7A3-95FEC548E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8231" r="2" b="6340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CFA51A-1228-47D4-AD0D-81C686F0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Automatic detection of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Parcel delimitation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Parcel Area calculation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Crops usage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Water management needs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Yields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…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Free Satellite images with up to 10m resolution and 5 days repeatability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Historical data re-generation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0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20527</TotalTime>
  <Words>526</Words>
  <Application>Microsoft Office PowerPoint</Application>
  <PresentationFormat>Custom</PresentationFormat>
  <Paragraphs>143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Strengthening Use of Digital Technologies for Agricultural Transformation in Africa: African Digital Agriculture Program (AfriDAP)</vt:lpstr>
      <vt:lpstr>Session Presentation outline</vt:lpstr>
      <vt:lpstr>PowerPoint Presentation</vt:lpstr>
      <vt:lpstr>PowerPoint Presentation</vt:lpstr>
      <vt:lpstr>PowerPoint Presentation</vt:lpstr>
      <vt:lpstr>Why?</vt:lpstr>
      <vt:lpstr>Digital University Initiative </vt:lpstr>
      <vt:lpstr>PowerPoint Presentation</vt:lpstr>
      <vt:lpstr>Initiative 1: Remote Sensing  Why?</vt:lpstr>
      <vt:lpstr>Initiative 1: Remote Sensing</vt:lpstr>
      <vt:lpstr>Initiative 1: Remote Sensing</vt:lpstr>
      <vt:lpstr>Data Science Why?</vt:lpstr>
      <vt:lpstr>Initiative 2: Data Science Policies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Capacity of African Universities to Support Agricultural Development</dc:title>
  <dc:creator>Moses Osiru</dc:creator>
  <cp:lastModifiedBy>RE</cp:lastModifiedBy>
  <cp:revision>587</cp:revision>
  <cp:lastPrinted>2018-02-07T08:11:17Z</cp:lastPrinted>
  <dcterms:created xsi:type="dcterms:W3CDTF">2014-04-15T19:20:24Z</dcterms:created>
  <dcterms:modified xsi:type="dcterms:W3CDTF">2020-09-29T08:12:46Z</dcterms:modified>
</cp:coreProperties>
</file>